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57" r:id="rId3"/>
    <p:sldId id="291" r:id="rId4"/>
    <p:sldId id="294" r:id="rId5"/>
    <p:sldId id="296" r:id="rId6"/>
    <p:sldId id="295" r:id="rId7"/>
    <p:sldId id="293" r:id="rId8"/>
    <p:sldId id="292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9E6702A-36FA-A042-B7A2-3FB04DD4359D}">
          <p14:sldIdLst>
            <p14:sldId id="265"/>
            <p14:sldId id="257"/>
            <p14:sldId id="291"/>
            <p14:sldId id="294"/>
            <p14:sldId id="296"/>
            <p14:sldId id="295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3810"/>
    <a:srgbClr val="102C54"/>
    <a:srgbClr val="E9F1FA"/>
    <a:srgbClr val="F6F9FE"/>
    <a:srgbClr val="563838"/>
    <a:srgbClr val="3A270B"/>
    <a:srgbClr val="A9C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69"/>
  </p:normalViewPr>
  <p:slideViewPr>
    <p:cSldViewPr snapToGrid="0">
      <p:cViewPr>
        <p:scale>
          <a:sx n="100" d="100"/>
          <a:sy n="100" d="100"/>
        </p:scale>
        <p:origin x="23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7BF332-A0D4-8882-25E4-2E7FE1983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CCC2BC-8D89-A0A0-420D-A3A6AE0C3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49B776-8AC2-7799-5B51-8960FBCB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18/12/2022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72B11A-BDD5-2F14-A6AA-6D16333B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99A86C-5722-81D8-871D-FC6F08E1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39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E6552-7C83-646F-00BC-938AD02D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550E71-2F8C-C457-33B8-B4F36BE9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0A1FD-31D9-6F4F-D739-DFC13AE1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18/12/2022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E79F52-92A7-AB7F-0169-9A9626E6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136094-D3C8-7CBD-6626-5B9F480B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05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055A7B0-DB8E-685B-75B9-941FD43B1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906EB2-9A9F-6D4A-E2BA-2712AB9B2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A41E95-1942-3B01-E56F-F04B5F1B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18/12/2022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0CA785-1443-D55A-3407-4BF9E3A6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D92C2D-DBC0-94DE-652E-9E530FBA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794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3675F-A6E1-2EF1-C833-03D8E350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9CC1AA-7FF6-7916-D475-C10D3D72D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C12458-20A5-4FA1-0F95-6D4D7AD0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18/12/2022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FE585E-50B8-F52C-9CF4-775A82E5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DA21B-DBCE-780F-9A64-261B94E8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12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51219B-B2EB-7D7D-2E79-2E10C816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444137-5520-4BB2-36F2-C400AC219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B36C24-884F-EB27-918D-493F02F3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18/12/2022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1B80B4-E571-8205-FA85-BA715A85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321D54-4975-716F-3871-AC0A992F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844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3D0F1-F390-C070-76ED-539E26C7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FB9963-CD69-DB64-17AF-10468CC5A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008D4CE-A4A3-A070-28D3-2E25E36E9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2FFBF1-C8B9-F4F4-9CD2-7B50635B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18/12/2022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48FD63B-6081-780B-07BC-FDACDB36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4F045C2-265C-26A6-D986-ADB4CD53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59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8C751-3ECD-DEFA-F500-CF9E6423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3A3DF6-ED14-99BA-0729-032C4EA0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6CCF3B-4BB2-6480-C95A-AA9C233C4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1163426-FE5F-A782-F752-CF1DFBAE3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67AD05-2606-5ECA-9090-53BC9D340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E03FDA0-4CB0-66C2-1BB8-EB9724694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18/12/2022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6394316-DA09-23CF-DED1-79FD3404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7EB68-3ECE-72E5-09FB-8A631738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87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17A162-C7CE-0BC0-EC6C-6F478126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827A45F-3845-9B78-DAA9-A3C962D1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18/12/2022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3F862F6-C0F4-30B0-E692-4C8B913F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E99698-EC28-1F80-568E-3D7A5BFA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81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8FFE9A1-C6D5-57E9-848F-D9B422DE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18/12/2022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A0C26AC-61E9-13AD-B3C9-9B206B9E1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98CAA0-C9C0-ABD3-51F1-DFDC9D34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3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8B5541-52B9-1F09-1054-2F716A24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CDF71C-2B3E-41A8-5E60-DB58AF6E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C245FBC-5EF7-7D71-BC5E-817C71208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B2C121E-56DA-79E0-B65E-65A3774E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18/12/2022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478D22-DFCD-2F69-2D6E-8C512BC7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EF41AB-DAE4-0A11-7386-95B26EED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400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1E9B6-83F1-4D12-ACBE-02124D18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B146736-51AA-2357-C51E-6541852CA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79EC0F8-6876-17CD-06F0-3DF6CFAE9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2B5F7A8-47EF-A4A0-9903-823C12D0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3393-B803-A043-8803-8AEECE40B597}" type="datetimeFigureOut">
              <a:rPr lang="it-IT" smtClean="0"/>
              <a:t>18/12/2022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BF1AF7-51CF-89E1-4EBB-4085592C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32DC0F-C015-F7AB-FD97-7DCC3547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2FF26C0-66D6-0655-5BD4-683ED21E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0CFEE2-57B5-689A-E1DC-0651DC87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F741C4-6886-61B4-AD21-912082F5B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B3393-B803-A043-8803-8AEECE40B597}" type="datetimeFigureOut">
              <a:rPr lang="it-IT" smtClean="0"/>
              <a:t>18/12/2022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08F875-65CC-6A58-87E8-32CFE04B7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141565-474B-7CE5-F900-C54D36E8D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305D-ACFC-7741-8662-88F667F3E8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55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5C9D521-570D-FBAC-3422-9CB1444F7D3C}"/>
              </a:ext>
            </a:extLst>
          </p:cNvPr>
          <p:cNvSpPr/>
          <p:nvPr/>
        </p:nvSpPr>
        <p:spPr>
          <a:xfrm>
            <a:off x="2551132" y="2023809"/>
            <a:ext cx="7093910" cy="2810381"/>
          </a:xfrm>
          <a:prstGeom prst="rect">
            <a:avLst/>
          </a:prstGeom>
          <a:solidFill>
            <a:srgbClr val="E9F1FA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9C35CBF-825E-DAF0-454C-70B9C002610F}"/>
              </a:ext>
            </a:extLst>
          </p:cNvPr>
          <p:cNvSpPr txBox="1">
            <a:spLocks/>
          </p:cNvSpPr>
          <p:nvPr/>
        </p:nvSpPr>
        <p:spPr>
          <a:xfrm>
            <a:off x="2366008" y="2530307"/>
            <a:ext cx="7459980" cy="7539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DATA VISUALISATION PROJECT</a:t>
            </a:r>
            <a:br>
              <a:rPr lang="en-US" sz="28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</a:br>
            <a:endParaRPr lang="en-US" sz="2800" i="1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53E645-67F9-9EEB-4DCB-53325EDB8F7A}"/>
              </a:ext>
            </a:extLst>
          </p:cNvPr>
          <p:cNvSpPr txBox="1"/>
          <p:nvPr/>
        </p:nvSpPr>
        <p:spPr>
          <a:xfrm>
            <a:off x="3716053" y="3211136"/>
            <a:ext cx="4759891" cy="124649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Valeria Insogna, Cecilia Zagni</a:t>
            </a:r>
          </a:p>
          <a:p>
            <a:pPr algn="ctr">
              <a:lnSpc>
                <a:spcPct val="150000"/>
              </a:lnSpc>
            </a:pPr>
            <a:r>
              <a:rPr lang="it-IT" sz="2400" i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December 2022</a:t>
            </a:r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8118534E-06CF-A30D-05F6-360E199A7860}"/>
              </a:ext>
            </a:extLst>
          </p:cNvPr>
          <p:cNvSpPr>
            <a:spLocks/>
          </p:cNvSpPr>
          <p:nvPr/>
        </p:nvSpPr>
        <p:spPr>
          <a:xfrm>
            <a:off x="2254685" y="1791222"/>
            <a:ext cx="7665929" cy="3269293"/>
          </a:xfrm>
          <a:custGeom>
            <a:avLst/>
            <a:gdLst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510044 w 8352000"/>
              <a:gd name="connsiteY5" fmla="*/ 510044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510044 w 8352000"/>
              <a:gd name="connsiteY9" fmla="*/ 510044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58616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52000" h="4080353">
                <a:moveTo>
                  <a:pt x="0" y="0"/>
                </a:moveTo>
                <a:lnTo>
                  <a:pt x="8352000" y="0"/>
                </a:lnTo>
                <a:lnTo>
                  <a:pt x="8352000" y="4080353"/>
                </a:lnTo>
                <a:lnTo>
                  <a:pt x="0" y="4080353"/>
                </a:lnTo>
                <a:lnTo>
                  <a:pt x="0" y="0"/>
                </a:lnTo>
                <a:close/>
                <a:moveTo>
                  <a:pt x="134264" y="121737"/>
                </a:moveTo>
                <a:cubicBezTo>
                  <a:pt x="130088" y="1396521"/>
                  <a:pt x="125913" y="2683832"/>
                  <a:pt x="121737" y="3958616"/>
                </a:cubicBezTo>
                <a:lnTo>
                  <a:pt x="8255315" y="3983668"/>
                </a:lnTo>
                <a:cubicBezTo>
                  <a:pt x="8251140" y="2696358"/>
                  <a:pt x="8246964" y="1409047"/>
                  <a:pt x="8242789" y="121737"/>
                </a:cubicBezTo>
                <a:lnTo>
                  <a:pt x="134264" y="121737"/>
                </a:lnTo>
                <a:close/>
              </a:path>
            </a:pathLst>
          </a:custGeom>
          <a:solidFill>
            <a:srgbClr val="E9F1FA"/>
          </a:solidFill>
          <a:ln w="6350">
            <a:solidFill>
              <a:srgbClr val="F6F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70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8DDB8DC6-8FDB-6729-7B70-1B1CA9692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714375"/>
          </a:xfrm>
          <a:noFill/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149CA681-B252-168F-5A24-1B41AEC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0" cy="71437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it-IT" sz="2800" dirty="0">
                <a:solidFill>
                  <a:srgbClr val="543810"/>
                </a:solidFill>
                <a:latin typeface="+mn-lt"/>
              </a:rPr>
              <a:t>  </a:t>
            </a:r>
            <a:r>
              <a:rPr lang="it-IT" sz="2800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QUESTIONS ADDRESSED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3523BC-244A-96CE-7649-5E139FD5F5CC}"/>
              </a:ext>
            </a:extLst>
          </p:cNvPr>
          <p:cNvSpPr txBox="1"/>
          <p:nvPr/>
        </p:nvSpPr>
        <p:spPr>
          <a:xfrm>
            <a:off x="2029218" y="2574920"/>
            <a:ext cx="836738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 giudici favoriscono le proprie nazioni in gara?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Ai fini della classifica, sono più importanti gli elementi o i componenti?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2400" dirty="0">
                <a:solidFill>
                  <a:srgbClr val="543810"/>
                </a:solidFill>
                <a:latin typeface="Avenir Next Condensed" panose="020B0506020202020204" pitchFamily="34" charset="0"/>
              </a:rPr>
              <a:t>Quali sono gli atleti che portano elementi più difficili?</a:t>
            </a:r>
          </a:p>
        </p:txBody>
      </p:sp>
    </p:spTree>
    <p:extLst>
      <p:ext uri="{BB962C8B-B14F-4D97-AF65-F5344CB8AC3E}">
        <p14:creationId xmlns:p14="http://schemas.microsoft.com/office/powerpoint/2010/main" val="33765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43DE3C-F4CE-24DE-EB77-A785A2191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6691"/>
            <a:ext cx="10515600" cy="5290272"/>
          </a:xfrm>
          <a:solidFill>
            <a:srgbClr val="E9F1FA"/>
          </a:solidFill>
        </p:spPr>
        <p:txBody>
          <a:bodyPr/>
          <a:lstStyle/>
          <a:p>
            <a:r>
              <a:rPr lang="it-IT" dirty="0">
                <a:solidFill>
                  <a:srgbClr val="543810"/>
                </a:solidFill>
                <a:latin typeface="Avenir Next Condensed" panose="020B0506020202020204" pitchFamily="34" charset="0"/>
              </a:rPr>
              <a:t>Ho estrapolato con </a:t>
            </a:r>
            <a:r>
              <a:rPr lang="it-IT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paint</a:t>
            </a:r>
            <a:r>
              <a:rPr lang="it-IT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il colore azzurrino (#E9F1FA) che anche a me piaceva di più e l’ho impostato come sfondo in tutta la presentazione con trasparenza 0% </a:t>
            </a:r>
          </a:p>
          <a:p>
            <a:r>
              <a:rPr lang="it-IT" dirty="0">
                <a:solidFill>
                  <a:srgbClr val="543810"/>
                </a:solidFill>
                <a:latin typeface="Avenir Next Condensed" panose="020B0506020202020204" pitchFamily="34" charset="0"/>
              </a:rPr>
              <a:t>Per completezza il colore del font è #543810</a:t>
            </a:r>
          </a:p>
          <a:p>
            <a:r>
              <a:rPr lang="it-IT" dirty="0">
                <a:solidFill>
                  <a:srgbClr val="543810"/>
                </a:solidFill>
                <a:latin typeface="Avenir Next Condensed" panose="020B0506020202020204" pitchFamily="34" charset="0"/>
              </a:rPr>
              <a:t>Il font è </a:t>
            </a:r>
            <a:r>
              <a:rPr lang="it-IT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Avenir</a:t>
            </a:r>
            <a:r>
              <a:rPr lang="it-IT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Next </a:t>
            </a:r>
            <a:r>
              <a:rPr lang="it-IT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Condensated</a:t>
            </a:r>
            <a:r>
              <a:rPr lang="it-IT" dirty="0">
                <a:solidFill>
                  <a:srgbClr val="543810"/>
                </a:solidFill>
                <a:latin typeface="Avenir Next Condensed" panose="020B0506020202020204" pitchFamily="34" charset="0"/>
              </a:rPr>
              <a:t>: a volte </a:t>
            </a:r>
            <a:r>
              <a:rPr lang="it-IT" b="1" dirty="0">
                <a:solidFill>
                  <a:srgbClr val="543810"/>
                </a:solidFill>
                <a:latin typeface="Avenir Next Condensed" panose="020B0506020202020204" pitchFamily="34" charset="0"/>
              </a:rPr>
              <a:t>grassetto</a:t>
            </a:r>
            <a:r>
              <a:rPr lang="it-IT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(o </a:t>
            </a:r>
            <a:r>
              <a:rPr lang="it-IT" b="1" dirty="0" err="1">
                <a:solidFill>
                  <a:srgbClr val="543810"/>
                </a:solidFill>
                <a:latin typeface="Avenir Next Condensed" panose="020B0506020202020204" pitchFamily="34" charset="0"/>
              </a:rPr>
              <a:t>bold</a:t>
            </a:r>
            <a:r>
              <a:rPr lang="it-IT" dirty="0">
                <a:solidFill>
                  <a:srgbClr val="543810"/>
                </a:solidFill>
                <a:latin typeface="Avenir Next Condensed" panose="020B0506020202020204" pitchFamily="34" charset="0"/>
              </a:rPr>
              <a:t> ), a volte </a:t>
            </a:r>
            <a:r>
              <a:rPr lang="it-IT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demi </a:t>
            </a:r>
            <a:r>
              <a:rPr lang="it-IT" b="1" dirty="0" err="1">
                <a:solidFill>
                  <a:srgbClr val="543810"/>
                </a:solidFill>
                <a:latin typeface="Avenir Next Condensed Demi Bold" panose="020B0506020202020204" pitchFamily="34" charset="0"/>
              </a:rPr>
              <a:t>bold</a:t>
            </a:r>
            <a:r>
              <a:rPr lang="it-IT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 </a:t>
            </a:r>
            <a:r>
              <a:rPr lang="it-IT" dirty="0">
                <a:solidFill>
                  <a:srgbClr val="543810"/>
                </a:solidFill>
                <a:latin typeface="Avenir Next Condensed" panose="020B0506020202020204" pitchFamily="34" charset="0"/>
              </a:rPr>
              <a:t>o</a:t>
            </a:r>
            <a:r>
              <a:rPr lang="it-IT" b="1" dirty="0">
                <a:solidFill>
                  <a:srgbClr val="543810"/>
                </a:solidFill>
                <a:latin typeface="Avenir Next Condensed Demi Bold" panose="020B0506020202020204" pitchFamily="34" charset="0"/>
              </a:rPr>
              <a:t> </a:t>
            </a:r>
            <a:r>
              <a:rPr lang="it-IT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medium.</a:t>
            </a:r>
          </a:p>
          <a:p>
            <a:r>
              <a:rPr lang="it-IT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Secondo me è necessario cambiare il font perché nei font (pochi) disponibili su </a:t>
            </a:r>
            <a:r>
              <a:rPr lang="it-IT" dirty="0" err="1">
                <a:solidFill>
                  <a:srgbClr val="543810"/>
                </a:solidFill>
                <a:latin typeface="Avenir Next Condensed Medium" panose="020B0506020202020204" pitchFamily="34" charset="0"/>
              </a:rPr>
              <a:t>plotly</a:t>
            </a:r>
            <a:r>
              <a:rPr lang="it-IT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 express non c’è nulla di simile e bisogna fare i titoli dei grafici più coerenti possibile con le </a:t>
            </a:r>
            <a:r>
              <a:rPr lang="it-IT" dirty="0" err="1">
                <a:solidFill>
                  <a:srgbClr val="543810"/>
                </a:solidFill>
                <a:latin typeface="Avenir Next Condensed Medium" panose="020B0506020202020204" pitchFamily="34" charset="0"/>
              </a:rPr>
              <a:t>sflides</a:t>
            </a:r>
            <a:r>
              <a:rPr lang="it-IT" dirty="0">
                <a:solidFill>
                  <a:srgbClr val="543810"/>
                </a:solidFill>
                <a:latin typeface="Avenir Next Condensed Medium" panose="020B0506020202020204" pitchFamily="34" charset="0"/>
              </a:rPr>
              <a:t> (ho visto che nell’esempio che ha fatto la prof non era così, ma onestamente non mi piace come scelta)</a:t>
            </a:r>
            <a:endParaRPr lang="it-IT" dirty="0">
              <a:solidFill>
                <a:srgbClr val="543810"/>
              </a:solidFill>
              <a:latin typeface="Avenir Next Condensed Demi Bol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52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5111B0AF-4C4F-9D95-8687-2A75DC2B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99" y="469889"/>
            <a:ext cx="11160000" cy="59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9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E076D50-0E27-295C-1E66-4B50E18C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04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6EBED88-C181-1243-7E5D-DA89B8A6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458658"/>
            <a:ext cx="11160000" cy="5940684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B89DD6-CED9-6707-ACE8-A172564254C9}"/>
              </a:ext>
            </a:extLst>
          </p:cNvPr>
          <p:cNvCxnSpPr/>
          <p:nvPr/>
        </p:nvCxnSpPr>
        <p:spPr>
          <a:xfrm>
            <a:off x="1990725" y="3652838"/>
            <a:ext cx="276225" cy="1104900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C51511D-E469-B162-C8CF-72C1D04DC8FA}"/>
              </a:ext>
            </a:extLst>
          </p:cNvPr>
          <p:cNvCxnSpPr>
            <a:cxnSpLocks/>
          </p:cNvCxnSpPr>
          <p:nvPr/>
        </p:nvCxnSpPr>
        <p:spPr>
          <a:xfrm flipH="1" flipV="1">
            <a:off x="4087906" y="2079812"/>
            <a:ext cx="284442" cy="579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5A85575-BA32-38BD-9E82-C2C8C7868C73}"/>
              </a:ext>
            </a:extLst>
          </p:cNvPr>
          <p:cNvCxnSpPr>
            <a:cxnSpLocks/>
          </p:cNvCxnSpPr>
          <p:nvPr/>
        </p:nvCxnSpPr>
        <p:spPr>
          <a:xfrm flipV="1">
            <a:off x="6912349" y="2731247"/>
            <a:ext cx="307227" cy="921591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C91C794-EE8E-94E0-4F64-F299A0771DA4}"/>
              </a:ext>
            </a:extLst>
          </p:cNvPr>
          <p:cNvCxnSpPr>
            <a:cxnSpLocks/>
          </p:cNvCxnSpPr>
          <p:nvPr/>
        </p:nvCxnSpPr>
        <p:spPr>
          <a:xfrm>
            <a:off x="8723219" y="3739497"/>
            <a:ext cx="970616" cy="1113397"/>
          </a:xfrm>
          <a:prstGeom prst="straightConnector1">
            <a:avLst/>
          </a:prstGeom>
          <a:ln w="6350">
            <a:solidFill>
              <a:srgbClr val="543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103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5C9D521-570D-FBAC-3422-9CB1444F7D3C}"/>
              </a:ext>
            </a:extLst>
          </p:cNvPr>
          <p:cNvSpPr/>
          <p:nvPr/>
        </p:nvSpPr>
        <p:spPr>
          <a:xfrm>
            <a:off x="2551132" y="2023809"/>
            <a:ext cx="7093910" cy="2810381"/>
          </a:xfrm>
          <a:prstGeom prst="rect">
            <a:avLst/>
          </a:prstGeom>
          <a:solidFill>
            <a:srgbClr val="E9F1FA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9C35CBF-825E-DAF0-454C-70B9C002610F}"/>
              </a:ext>
            </a:extLst>
          </p:cNvPr>
          <p:cNvSpPr txBox="1">
            <a:spLocks/>
          </p:cNvSpPr>
          <p:nvPr/>
        </p:nvSpPr>
        <p:spPr>
          <a:xfrm>
            <a:off x="2366008" y="2530307"/>
            <a:ext cx="7459980" cy="7539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102C54"/>
                </a:solidFill>
                <a:latin typeface="Avenir Next Condensed" panose="020B0506020202020204" pitchFamily="34" charset="0"/>
              </a:rPr>
              <a:t>DATA VISUALISATION PROJECT</a:t>
            </a:r>
            <a:br>
              <a:rPr lang="en-US" sz="2800" b="1" dirty="0">
                <a:solidFill>
                  <a:srgbClr val="543810"/>
                </a:solidFill>
                <a:latin typeface="Avenir Next Condensed" panose="020B0506020202020204" pitchFamily="34" charset="0"/>
              </a:rPr>
            </a:br>
            <a:endParaRPr lang="en-US" sz="2800" i="1" dirty="0">
              <a:solidFill>
                <a:srgbClr val="543810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53E645-67F9-9EEB-4DCB-53325EDB8F7A}"/>
              </a:ext>
            </a:extLst>
          </p:cNvPr>
          <p:cNvSpPr txBox="1"/>
          <p:nvPr/>
        </p:nvSpPr>
        <p:spPr>
          <a:xfrm>
            <a:off x="3716053" y="3211136"/>
            <a:ext cx="4759891" cy="124649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800" b="1" dirty="0">
                <a:solidFill>
                  <a:srgbClr val="102C54"/>
                </a:solidFill>
                <a:latin typeface="Avenir Next Condensed Demi Bold" panose="020B0506020202020204" pitchFamily="34" charset="0"/>
              </a:rPr>
              <a:t>Valeria Insogna, Cecilia Zagni</a:t>
            </a:r>
          </a:p>
          <a:p>
            <a:pPr algn="ctr">
              <a:lnSpc>
                <a:spcPct val="150000"/>
              </a:lnSpc>
            </a:pPr>
            <a:r>
              <a:rPr lang="it-IT" sz="2400" i="1" dirty="0">
                <a:solidFill>
                  <a:srgbClr val="102C54"/>
                </a:solidFill>
                <a:latin typeface="Avenir Next Condensed" panose="020B0506020202020204" pitchFamily="34" charset="0"/>
              </a:rPr>
              <a:t>December 2022</a:t>
            </a:r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8118534E-06CF-A30D-05F6-360E199A7860}"/>
              </a:ext>
            </a:extLst>
          </p:cNvPr>
          <p:cNvSpPr>
            <a:spLocks/>
          </p:cNvSpPr>
          <p:nvPr/>
        </p:nvSpPr>
        <p:spPr>
          <a:xfrm>
            <a:off x="2254685" y="1791222"/>
            <a:ext cx="7665929" cy="3269293"/>
          </a:xfrm>
          <a:custGeom>
            <a:avLst/>
            <a:gdLst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510044 w 8352000"/>
              <a:gd name="connsiteY5" fmla="*/ 510044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510044 w 8352000"/>
              <a:gd name="connsiteY9" fmla="*/ 510044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510044 w 8352000"/>
              <a:gd name="connsiteY6" fmla="*/ 3570309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7841956 w 8352000"/>
              <a:gd name="connsiteY7" fmla="*/ 3570309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7841956 w 8352000"/>
              <a:gd name="connsiteY8" fmla="*/ 510044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84368 w 8352000"/>
              <a:gd name="connsiteY5" fmla="*/ 196893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84368 w 8352000"/>
              <a:gd name="connsiteY9" fmla="*/ 196893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84368 w 8352000"/>
              <a:gd name="connsiteY6" fmla="*/ 3908512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180159 w 8352000"/>
              <a:gd name="connsiteY7" fmla="*/ 3933564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46090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  <a:gd name="connsiteX0" fmla="*/ 0 w 8352000"/>
              <a:gd name="connsiteY0" fmla="*/ 0 h 4080353"/>
              <a:gd name="connsiteX1" fmla="*/ 8352000 w 8352000"/>
              <a:gd name="connsiteY1" fmla="*/ 0 h 4080353"/>
              <a:gd name="connsiteX2" fmla="*/ 8352000 w 8352000"/>
              <a:gd name="connsiteY2" fmla="*/ 4080353 h 4080353"/>
              <a:gd name="connsiteX3" fmla="*/ 0 w 8352000"/>
              <a:gd name="connsiteY3" fmla="*/ 4080353 h 4080353"/>
              <a:gd name="connsiteX4" fmla="*/ 0 w 8352000"/>
              <a:gd name="connsiteY4" fmla="*/ 0 h 4080353"/>
              <a:gd name="connsiteX5" fmla="*/ 134264 w 8352000"/>
              <a:gd name="connsiteY5" fmla="*/ 121737 h 4080353"/>
              <a:gd name="connsiteX6" fmla="*/ 121737 w 8352000"/>
              <a:gd name="connsiteY6" fmla="*/ 3958616 h 4080353"/>
              <a:gd name="connsiteX7" fmla="*/ 8255315 w 8352000"/>
              <a:gd name="connsiteY7" fmla="*/ 3983668 h 4080353"/>
              <a:gd name="connsiteX8" fmla="*/ 8242789 w 8352000"/>
              <a:gd name="connsiteY8" fmla="*/ 121737 h 4080353"/>
              <a:gd name="connsiteX9" fmla="*/ 134264 w 8352000"/>
              <a:gd name="connsiteY9" fmla="*/ 121737 h 408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52000" h="4080353">
                <a:moveTo>
                  <a:pt x="0" y="0"/>
                </a:moveTo>
                <a:lnTo>
                  <a:pt x="8352000" y="0"/>
                </a:lnTo>
                <a:lnTo>
                  <a:pt x="8352000" y="4080353"/>
                </a:lnTo>
                <a:lnTo>
                  <a:pt x="0" y="4080353"/>
                </a:lnTo>
                <a:lnTo>
                  <a:pt x="0" y="0"/>
                </a:lnTo>
                <a:close/>
                <a:moveTo>
                  <a:pt x="134264" y="121737"/>
                </a:moveTo>
                <a:cubicBezTo>
                  <a:pt x="130088" y="1396521"/>
                  <a:pt x="125913" y="2683832"/>
                  <a:pt x="121737" y="3958616"/>
                </a:cubicBezTo>
                <a:lnTo>
                  <a:pt x="8255315" y="3983668"/>
                </a:lnTo>
                <a:cubicBezTo>
                  <a:pt x="8251140" y="2696358"/>
                  <a:pt x="8246964" y="1409047"/>
                  <a:pt x="8242789" y="121737"/>
                </a:cubicBezTo>
                <a:lnTo>
                  <a:pt x="134264" y="121737"/>
                </a:lnTo>
                <a:close/>
              </a:path>
            </a:pathLst>
          </a:custGeom>
          <a:solidFill>
            <a:srgbClr val="E9F1FA"/>
          </a:solidFill>
          <a:ln w="6350">
            <a:solidFill>
              <a:srgbClr val="F6F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253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43DE3C-F4CE-24DE-EB77-A785A2191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6691"/>
            <a:ext cx="10515600" cy="5290272"/>
          </a:xfrm>
          <a:solidFill>
            <a:srgbClr val="E9F1FA"/>
          </a:solidFill>
        </p:spPr>
        <p:txBody>
          <a:bodyPr/>
          <a:lstStyle/>
          <a:p>
            <a:r>
              <a:rPr lang="it-IT" dirty="0">
                <a:solidFill>
                  <a:srgbClr val="102C54"/>
                </a:solidFill>
                <a:latin typeface="Avenir Next Condensed Demi Bold" panose="020B0506020202020204" pitchFamily="34" charset="0"/>
              </a:rPr>
              <a:t>Anche questo colore mi piace per il font #102C54</a:t>
            </a:r>
          </a:p>
        </p:txBody>
      </p:sp>
    </p:spTree>
    <p:extLst>
      <p:ext uri="{BB962C8B-B14F-4D97-AF65-F5344CB8AC3E}">
        <p14:creationId xmlns:p14="http://schemas.microsoft.com/office/powerpoint/2010/main" val="42788250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8994</TotalTime>
  <Words>185</Words>
  <Application>Microsoft Office PowerPoint</Application>
  <PresentationFormat>Widescreen</PresentationFormat>
  <Paragraphs>15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6" baseType="lpstr">
      <vt:lpstr>Arial</vt:lpstr>
      <vt:lpstr>Avenir Next Condensed</vt:lpstr>
      <vt:lpstr>Avenir Next Condensed Demi Bold</vt:lpstr>
      <vt:lpstr>Avenir Next Condensed Medium</vt:lpstr>
      <vt:lpstr>Calibri</vt:lpstr>
      <vt:lpstr>Calibri Light</vt:lpstr>
      <vt:lpstr>Wingdings</vt:lpstr>
      <vt:lpstr>Tema di Office</vt:lpstr>
      <vt:lpstr>Presentazione standard di PowerPoint</vt:lpstr>
      <vt:lpstr>  QUESTIONS ADDRESSED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RETRIVIAL AND DATA VISUALIATION PROJECT</dc:title>
  <dc:creator>INSOGNA VALERIA [SM3500504]</dc:creator>
  <cp:lastModifiedBy>Cecilia Zagni</cp:lastModifiedBy>
  <cp:revision>19</cp:revision>
  <dcterms:created xsi:type="dcterms:W3CDTF">2022-12-05T09:52:32Z</dcterms:created>
  <dcterms:modified xsi:type="dcterms:W3CDTF">2022-12-18T15:34:47Z</dcterms:modified>
</cp:coreProperties>
</file>